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6" r:id="rId1"/>
  </p:sldMasterIdLst>
  <p:sldIdLst>
    <p:sldId id="256" r:id="rId2"/>
    <p:sldId id="273" r:id="rId3"/>
    <p:sldId id="278" r:id="rId4"/>
    <p:sldId id="282" r:id="rId5"/>
    <p:sldId id="283" r:id="rId6"/>
    <p:sldId id="284" r:id="rId7"/>
    <p:sldId id="287" r:id="rId8"/>
    <p:sldId id="285" r:id="rId9"/>
    <p:sldId id="288" r:id="rId10"/>
    <p:sldId id="289" r:id="rId11"/>
    <p:sldId id="265" r:id="rId12"/>
    <p:sldId id="261" r:id="rId13"/>
    <p:sldId id="290" r:id="rId14"/>
    <p:sldId id="291" r:id="rId15"/>
    <p:sldId id="292" r:id="rId16"/>
    <p:sldId id="293" r:id="rId17"/>
    <p:sldId id="26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76D6FF"/>
    <a:srgbClr val="D5FC79"/>
    <a:srgbClr val="8EFA00"/>
    <a:srgbClr val="FFD579"/>
    <a:srgbClr val="008F00"/>
    <a:srgbClr val="73FB79"/>
    <a:srgbClr val="FF7E79"/>
    <a:srgbClr val="FF2600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9"/>
    <p:restoredTop sz="94694"/>
  </p:normalViewPr>
  <p:slideViewPr>
    <p:cSldViewPr snapToGrid="0" snapToObjects="1">
      <p:cViewPr varScale="1">
        <p:scale>
          <a:sx n="81" d="100"/>
          <a:sy n="81" d="100"/>
        </p:scale>
        <p:origin x="18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Online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Big-Box' retailers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1-204A-AC82-8D0ACDA115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12643808"/>
        <c:axId val="613276688"/>
        <c:axId val="0"/>
      </c:bar3DChart>
      <c:catAx>
        <c:axId val="61264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276688"/>
        <c:crosses val="autoZero"/>
        <c:auto val="1"/>
        <c:lblAlgn val="ctr"/>
        <c:lblOffset val="100"/>
        <c:noMultiLvlLbl val="0"/>
      </c:catAx>
      <c:valAx>
        <c:axId val="61327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64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>
                <a:solidFill>
                  <a:schemeClr val="tx1"/>
                </a:solidFill>
              </a:rPr>
              <a:t>Wine Direct to Customer Survey 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Volume change</c:v>
                </c:pt>
              </c:strCache>
            </c:strRef>
          </c:tx>
          <c:spPr>
            <a:solidFill>
              <a:srgbClr val="941100"/>
            </a:solidFill>
            <a:ln>
              <a:noFill/>
            </a:ln>
            <a:effectLst/>
            <a:sp3d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B67C-0C4A-8FAF-C9D02C99C96E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B67C-0C4A-8FAF-C9D02C99C96E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7C-0C4A-8FAF-C9D02C99C96E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7C-0C4A-8FAF-C9D02C99C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Sheet1!$B$2:$I$2</c:f>
              <c:strCache>
                <c:ptCount val="8"/>
                <c:pt idx="0">
                  <c:v>Total</c:v>
                </c:pt>
                <c:pt idx="1">
                  <c:v>Events</c:v>
                </c:pt>
                <c:pt idx="2">
                  <c:v>Other</c:v>
                </c:pt>
                <c:pt idx="3">
                  <c:v>Own restaurant</c:v>
                </c:pt>
                <c:pt idx="4">
                  <c:v>Database</c:v>
                </c:pt>
                <c:pt idx="5">
                  <c:v>Online</c:v>
                </c:pt>
                <c:pt idx="6">
                  <c:v>Wine club</c:v>
                </c:pt>
                <c:pt idx="7">
                  <c:v>Cellar door</c:v>
                </c:pt>
              </c:strCache>
            </c:strRef>
          </c:cat>
          <c:val>
            <c:numRef>
              <c:f>Sheet1!$B$3:$I$3</c:f>
              <c:numCache>
                <c:formatCode>0%</c:formatCode>
                <c:ptCount val="8"/>
                <c:pt idx="0">
                  <c:v>0.14000000000000001</c:v>
                </c:pt>
                <c:pt idx="1">
                  <c:v>-0.02</c:v>
                </c:pt>
                <c:pt idx="2">
                  <c:v>0.24</c:v>
                </c:pt>
                <c:pt idx="3">
                  <c:v>-0.11</c:v>
                </c:pt>
                <c:pt idx="4">
                  <c:v>0.11</c:v>
                </c:pt>
                <c:pt idx="5">
                  <c:v>0.44</c:v>
                </c:pt>
                <c:pt idx="6">
                  <c:v>0.16</c:v>
                </c:pt>
                <c:pt idx="7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7C-0C4A-8FAF-C9D02C99C96E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Value change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5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B67C-0C4A-8FAF-C9D02C99C96E}"/>
              </c:ext>
            </c:extLst>
          </c:dPt>
          <c:dPt>
            <c:idx val="7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B67C-0C4A-8FAF-C9D02C99C96E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7C-0C4A-8FAF-C9D02C99C96E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7C-0C4A-8FAF-C9D02C99C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Sheet1!$B$2:$I$2</c:f>
              <c:strCache>
                <c:ptCount val="8"/>
                <c:pt idx="0">
                  <c:v>Total</c:v>
                </c:pt>
                <c:pt idx="1">
                  <c:v>Events</c:v>
                </c:pt>
                <c:pt idx="2">
                  <c:v>Other</c:v>
                </c:pt>
                <c:pt idx="3">
                  <c:v>Own restaurant</c:v>
                </c:pt>
                <c:pt idx="4">
                  <c:v>Database</c:v>
                </c:pt>
                <c:pt idx="5">
                  <c:v>Online</c:v>
                </c:pt>
                <c:pt idx="6">
                  <c:v>Wine club</c:v>
                </c:pt>
                <c:pt idx="7">
                  <c:v>Cellar door</c:v>
                </c:pt>
              </c:strCache>
            </c:strRef>
          </c:cat>
          <c:val>
            <c:numRef>
              <c:f>Sheet1!$B$4:$I$4</c:f>
              <c:numCache>
                <c:formatCode>0%</c:formatCode>
                <c:ptCount val="8"/>
                <c:pt idx="0">
                  <c:v>0.17</c:v>
                </c:pt>
                <c:pt idx="1">
                  <c:v>-0.16</c:v>
                </c:pt>
                <c:pt idx="2">
                  <c:v>0.18</c:v>
                </c:pt>
                <c:pt idx="3">
                  <c:v>0.06</c:v>
                </c:pt>
                <c:pt idx="4">
                  <c:v>0.15</c:v>
                </c:pt>
                <c:pt idx="5">
                  <c:v>0.23</c:v>
                </c:pt>
                <c:pt idx="6">
                  <c:v>0.1</c:v>
                </c:pt>
                <c:pt idx="7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7C-0C4A-8FAF-C9D02C99C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3240191"/>
        <c:axId val="1683044367"/>
        <c:axId val="0"/>
      </c:bar3DChart>
      <c:catAx>
        <c:axId val="168324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044367"/>
        <c:crosses val="autoZero"/>
        <c:auto val="1"/>
        <c:lblAlgn val="ctr"/>
        <c:lblOffset val="100"/>
        <c:noMultiLvlLbl val="0"/>
      </c:catAx>
      <c:valAx>
        <c:axId val="1683044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24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9950357447575227"/>
          <c:y val="6.6362885893711199E-2"/>
          <c:w val="0.19040098251713045"/>
          <c:h val="0.1080420027344856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pct75">
      <a:fgClr>
        <a:schemeClr val="bg1">
          <a:lumMod val="65000"/>
          <a:lumOff val="35000"/>
        </a:schemeClr>
      </a:fgClr>
      <a:bgClr>
        <a:schemeClr val="accent1">
          <a:lumMod val="50000"/>
        </a:schemeClr>
      </a:bgClr>
    </a:patt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Campaign</a:t>
            </a:r>
            <a:r>
              <a:rPr lang="en-GB" sz="1800" baseline="0" dirty="0"/>
              <a:t> response</a:t>
            </a:r>
            <a:endParaRPr lang="en-GB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170"/>
      <c:depthPercent val="100"/>
      <c:rAngAx val="0"/>
      <c:perspective val="4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FF93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6DE-B44B-B89A-3E93D55CEF59}"/>
              </c:ext>
            </c:extLst>
          </c:dPt>
          <c:dPt>
            <c:idx val="1"/>
            <c:bubble3D val="0"/>
            <c:spPr>
              <a:solidFill>
                <a:srgbClr val="9411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6DE-B44B-B89A-3E93D55CEF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Sheet1!$A$36:$A$37</c:f>
              <c:strCache>
                <c:ptCount val="2"/>
                <c:pt idx="0">
                  <c:v>NoResponse</c:v>
                </c:pt>
                <c:pt idx="1">
                  <c:v>Responsed</c:v>
                </c:pt>
              </c:strCache>
            </c:strRef>
          </c:cat>
          <c:val>
            <c:numRef>
              <c:f>Sheet1!$B$36:$B$37</c:f>
              <c:numCache>
                <c:formatCode>0%</c:formatCode>
                <c:ptCount val="2"/>
                <c:pt idx="0">
                  <c:v>0.85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DE-B44B-B89A-3E93D55CEF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800" b="1">
                <a:solidFill>
                  <a:schemeClr val="tx1"/>
                </a:solidFill>
              </a:rPr>
              <a:t>Accuracy</a:t>
            </a:r>
            <a:r>
              <a:rPr lang="en-GB" sz="1800" b="1" baseline="0">
                <a:solidFill>
                  <a:schemeClr val="tx1"/>
                </a:solidFill>
              </a:rPr>
              <a:t> score summary</a:t>
            </a:r>
            <a:endParaRPr lang="en-GB" sz="18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Sheet1!$B$51</c:f>
              <c:strCache>
                <c:ptCount val="1"/>
                <c:pt idx="0">
                  <c:v>5_Test</c:v>
                </c:pt>
              </c:strCache>
            </c:strRef>
          </c:tx>
          <c:spPr>
            <a:solidFill>
              <a:srgbClr val="76D6FF"/>
            </a:solidFill>
            <a:ln>
              <a:noFill/>
            </a:ln>
            <a:effectLst/>
            <a:sp3d/>
          </c:spPr>
          <c:invertIfNegative val="0"/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Sheet1!$B$52:$B$55</c:f>
              <c:numCache>
                <c:formatCode>General</c:formatCode>
                <c:ptCount val="4"/>
                <c:pt idx="0">
                  <c:v>0.64400000000000002</c:v>
                </c:pt>
                <c:pt idx="1">
                  <c:v>0.625</c:v>
                </c:pt>
                <c:pt idx="2">
                  <c:v>0.58599999999999997</c:v>
                </c:pt>
                <c:pt idx="3">
                  <c:v>0.64400000000000002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7-C647-A100-47B008B4DA08}"/>
            </c:ext>
          </c:extLst>
        </c:ser>
        <c:ser>
          <c:idx val="1"/>
          <c:order val="1"/>
          <c:tx>
            <c:strRef>
              <c:f>Sheet1!$C$51</c:f>
              <c:strCache>
                <c:ptCount val="1"/>
                <c:pt idx="0">
                  <c:v>5_Unseen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Sheet1!$C$52:$C$55</c:f>
              <c:numCache>
                <c:formatCode>General</c:formatCode>
                <c:ptCount val="4"/>
                <c:pt idx="0">
                  <c:v>0.84299999999999997</c:v>
                </c:pt>
                <c:pt idx="1">
                  <c:v>0.751</c:v>
                </c:pt>
                <c:pt idx="2">
                  <c:v>0.82199999999999995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7-C647-A100-47B008B4DA08}"/>
            </c:ext>
          </c:extLst>
        </c:ser>
        <c:ser>
          <c:idx val="2"/>
          <c:order val="2"/>
          <c:tx>
            <c:strRef>
              <c:f>Sheet1!$D$51</c:f>
              <c:strCache>
                <c:ptCount val="1"/>
                <c:pt idx="0">
                  <c:v>13_Test</c:v>
                </c:pt>
              </c:strCache>
            </c:strRef>
          </c:tx>
          <c:spPr>
            <a:solidFill>
              <a:srgbClr val="FF9300"/>
            </a:solidFill>
            <a:ln>
              <a:noFill/>
            </a:ln>
            <a:effectLst/>
            <a:sp3d/>
          </c:spPr>
          <c:invertIfNegative val="0"/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Sheet1!$D$52:$D$55</c:f>
              <c:numCache>
                <c:formatCode>General</c:formatCode>
                <c:ptCount val="4"/>
                <c:pt idx="0">
                  <c:v>0.68200000000000005</c:v>
                </c:pt>
                <c:pt idx="1">
                  <c:v>0.66300000000000003</c:v>
                </c:pt>
                <c:pt idx="2">
                  <c:v>0.59599999999999997</c:v>
                </c:pt>
                <c:pt idx="3">
                  <c:v>0.66300000000000003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7-C647-A100-47B008B4DA08}"/>
            </c:ext>
          </c:extLst>
        </c:ser>
        <c:ser>
          <c:idx val="3"/>
          <c:order val="3"/>
          <c:tx>
            <c:strRef>
              <c:f>Sheet1!$E$51</c:f>
              <c:strCache>
                <c:ptCount val="1"/>
                <c:pt idx="0">
                  <c:v>13_Unseen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Sheet1!$E$52:$E$55</c:f>
              <c:numCache>
                <c:formatCode>General</c:formatCode>
                <c:ptCount val="4"/>
                <c:pt idx="0">
                  <c:v>0.83599999999999997</c:v>
                </c:pt>
                <c:pt idx="1">
                  <c:v>0.34699999999999998</c:v>
                </c:pt>
                <c:pt idx="2">
                  <c:v>0.79100000000000004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C7-C647-A100-47B008B4D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15837471"/>
        <c:axId val="1766826847"/>
        <c:axId val="0"/>
      </c:bar3DChart>
      <c:catAx>
        <c:axId val="171583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826847"/>
        <c:crosses val="autoZero"/>
        <c:auto val="1"/>
        <c:lblAlgn val="ctr"/>
        <c:lblOffset val="100"/>
        <c:noMultiLvlLbl val="0"/>
      </c:catAx>
      <c:valAx>
        <c:axId val="1766826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5837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290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842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7826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73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7847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9735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7025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659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3290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7516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2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04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316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3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9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669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F9AFA87-1417-4992-ABD9-27C3BC8CC883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8/29/22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115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glass%20of%20wine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s://newwestcouncilwatch.ca/2019/02/council-avoids-finger-pointing-and-struggles-to-keep-property-tax-hike-at-5-28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freestock.com/free-photos/tiny-scared-weak-businessman-almost-devoured-1354525769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show-hand-gestures-isolated-human-244359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geoactivegroup.com/2020/03/how-b2b-marketers-fuel-predictable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C37A-E708-8DD3-5248-63953992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" y="4363271"/>
            <a:ext cx="11692128" cy="1066801"/>
          </a:xfrm>
        </p:spPr>
        <p:txBody>
          <a:bodyPr vert="horz" lIns="91440" tIns="45720" rIns="9144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chemeClr val="tx1"/>
                </a:solidFill>
              </a:rPr>
              <a:t>Who wants a glass of wine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1D11C-F7DF-34EB-59BA-A734430BD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684" y="5638131"/>
            <a:ext cx="9721660" cy="722243"/>
          </a:xfrm>
        </p:spPr>
        <p:txBody>
          <a:bodyPr vert="horz" lIns="91440" tIns="91440" rIns="91440" bIns="91440" rtlCol="0">
            <a:noAutofit/>
          </a:bodyPr>
          <a:lstStyle/>
          <a:p>
            <a:r>
              <a:rPr lang="en-US" sz="4000" b="1" dirty="0">
                <a:solidFill>
                  <a:srgbClr val="FF9300"/>
                </a:solidFill>
              </a:rPr>
              <a:t>Let’s convert a virtual </a:t>
            </a:r>
            <a:r>
              <a:rPr lang="en-US" sz="4400" b="1" dirty="0">
                <a:solidFill>
                  <a:srgbClr val="FF9300"/>
                </a:solidFill>
              </a:rPr>
              <a:t>No</a:t>
            </a:r>
            <a:r>
              <a:rPr lang="en-US" sz="4000" b="1" dirty="0">
                <a:solidFill>
                  <a:srgbClr val="FF9300"/>
                </a:solidFill>
              </a:rPr>
              <a:t> to </a:t>
            </a:r>
            <a:r>
              <a:rPr lang="en-US" sz="4400" b="1" dirty="0">
                <a:solidFill>
                  <a:srgbClr val="FF9300"/>
                </a:solidFill>
              </a:rPr>
              <a:t>Yes!</a:t>
            </a:r>
          </a:p>
        </p:txBody>
      </p:sp>
      <p:pic>
        <p:nvPicPr>
          <p:cNvPr id="10" name="Picture 9" descr="Champagne toast">
            <a:extLst>
              <a:ext uri="{FF2B5EF4-FFF2-40B4-BE49-F238E27FC236}">
                <a16:creationId xmlns:a16="http://schemas.microsoft.com/office/drawing/2014/main" id="{A5ED9228-34EE-A252-1434-06A79633C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" r="-2" b="8981"/>
          <a:stretch/>
        </p:blipFill>
        <p:spPr>
          <a:xfrm>
            <a:off x="20" y="10"/>
            <a:ext cx="7574515" cy="4273816"/>
          </a:xfrm>
          <a:prstGeom prst="rect">
            <a:avLst/>
          </a:prstGeom>
        </p:spPr>
      </p:pic>
      <p:pic>
        <p:nvPicPr>
          <p:cNvPr id="26" name="Picture 25" descr="Red wine poured from wine bottle into wine glass">
            <a:extLst>
              <a:ext uri="{FF2B5EF4-FFF2-40B4-BE49-F238E27FC236}">
                <a16:creationId xmlns:a16="http://schemas.microsoft.com/office/drawing/2014/main" id="{71ACC426-0FD7-DBDC-BAC5-5DDAB4545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99" r="1" b="6646"/>
          <a:stretch/>
        </p:blipFill>
        <p:spPr>
          <a:xfrm>
            <a:off x="7574535" y="10"/>
            <a:ext cx="4617465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3" grpId="2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Web purchase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288091" y="5851741"/>
            <a:ext cx="11780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Customers who respond to campaign tend to spend more on wines. </a:t>
            </a:r>
          </a:p>
          <a:p>
            <a:pPr algn="ctr"/>
            <a:r>
              <a:rPr lang="en-US" sz="2000" b="1" dirty="0">
                <a:solidFill>
                  <a:srgbClr val="FF9300"/>
                </a:solidFill>
              </a:rPr>
              <a:t>However, customer in No response group has potential to spend more if we can convert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1824D-3F49-1CCB-3A69-9EFC24F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17" y="2536816"/>
            <a:ext cx="5619690" cy="280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D8022-75C6-3E4D-62CD-6E5B45E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95" y="2573525"/>
            <a:ext cx="5619690" cy="28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21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6EB6-4C74-6E86-3E74-C9AA8F8F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Dataset overview for modelling 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6F17B3-3F2A-74DE-44CB-AEA7A8C382D5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D68F85-6CE8-5686-D177-4537F1640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613367"/>
              </p:ext>
            </p:extLst>
          </p:nvPr>
        </p:nvGraphicFramePr>
        <p:xfrm>
          <a:off x="236483" y="2258826"/>
          <a:ext cx="5411633" cy="383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08E1D2-5DCF-12FD-ED0B-9A3E487F880B}"/>
              </a:ext>
            </a:extLst>
          </p:cNvPr>
          <p:cNvSpPr txBox="1"/>
          <p:nvPr/>
        </p:nvSpPr>
        <p:spPr>
          <a:xfrm>
            <a:off x="5887830" y="1926609"/>
            <a:ext cx="3301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split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20% Unseen set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80% Train and test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A6ECB-EDE3-64EB-334B-078520462AFE}"/>
              </a:ext>
            </a:extLst>
          </p:cNvPr>
          <p:cNvSpPr txBox="1"/>
          <p:nvPr/>
        </p:nvSpPr>
        <p:spPr>
          <a:xfrm>
            <a:off x="5887830" y="4343401"/>
            <a:ext cx="60676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5 from </a:t>
            </a:r>
            <a:r>
              <a:rPr lang="en-US" dirty="0" err="1"/>
              <a:t>SelectKBest</a:t>
            </a:r>
            <a:r>
              <a:rPr lang="en-US" dirty="0"/>
              <a:t> features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spend on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spend on meat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of amount spend on wines(added feature)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EC0D1-3FD5-71D7-AFF7-19A5936C5AC1}"/>
              </a:ext>
            </a:extLst>
          </p:cNvPr>
          <p:cNvSpPr txBox="1"/>
          <p:nvPr/>
        </p:nvSpPr>
        <p:spPr>
          <a:xfrm>
            <a:off x="5648116" y="6248400"/>
            <a:ext cx="637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*We will also compare results using 13 selected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E8097-5FAE-5EFE-2F25-9A80E0FB2F77}"/>
              </a:ext>
            </a:extLst>
          </p:cNvPr>
          <p:cNvSpPr txBox="1"/>
          <p:nvPr/>
        </p:nvSpPr>
        <p:spPr>
          <a:xfrm>
            <a:off x="5887830" y="3719808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Target: Response</a:t>
            </a:r>
          </a:p>
        </p:txBody>
      </p:sp>
    </p:spTree>
    <p:extLst>
      <p:ext uri="{BB962C8B-B14F-4D97-AF65-F5344CB8AC3E}">
        <p14:creationId xmlns:p14="http://schemas.microsoft.com/office/powerpoint/2010/main" val="281795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Logistic Regression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1D01978-825B-7E63-E4A8-9AE6B47C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2275207"/>
            <a:ext cx="4610068" cy="43256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E431A371-84BC-CD67-25CE-A64C709F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41" y="2275207"/>
            <a:ext cx="4610068" cy="43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7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Support vector machine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4E2A021-5240-0553-4970-3D1EE0FF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8" y="2275206"/>
            <a:ext cx="4674402" cy="4385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0C847-0D35-31A8-DB6D-AA9ECCC5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22" y="2275207"/>
            <a:ext cx="4674402" cy="43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gaussian naïve bayes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7834726E-13C5-ACF3-3180-13B88F75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6" y="2310772"/>
            <a:ext cx="4656422" cy="436911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392BCDA-66F7-DE3F-A838-B9C62960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28" y="2310772"/>
            <a:ext cx="4656422" cy="43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random forest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6D926-D782-3483-D89F-13CA2E9F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8" y="2275208"/>
            <a:ext cx="4640587" cy="435425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DEEB0DB-0022-9441-04E5-555DBB9A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91" y="2275207"/>
            <a:ext cx="4640588" cy="43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Summary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7F158C6-F361-CB25-6601-FD3EADD5AC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211434"/>
              </p:ext>
            </p:extLst>
          </p:nvPr>
        </p:nvGraphicFramePr>
        <p:xfrm>
          <a:off x="536028" y="1881586"/>
          <a:ext cx="8194734" cy="4598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50532F-928E-58B0-C2B1-28EF59F8E093}"/>
              </a:ext>
            </a:extLst>
          </p:cNvPr>
          <p:cNvSpPr txBox="1"/>
          <p:nvPr/>
        </p:nvSpPr>
        <p:spPr>
          <a:xfrm>
            <a:off x="8949617" y="2514600"/>
            <a:ext cx="27031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performs the best  when using as many as 13 features or as little as 5 features.</a:t>
            </a:r>
          </a:p>
          <a:p>
            <a:endParaRPr lang="en-US" dirty="0"/>
          </a:p>
          <a:p>
            <a:r>
              <a:rPr lang="en-US" dirty="0"/>
              <a:t>So Random Forest is our chosen model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221885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B46E-2069-535B-C047-FA8A28AC6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413267"/>
          </a:xfrm>
        </p:spPr>
        <p:txBody>
          <a:bodyPr/>
          <a:lstStyle/>
          <a:p>
            <a:r>
              <a:rPr lang="en-US" dirty="0"/>
              <a:t>Online shop has a positive impact on the amount customers spend on wines</a:t>
            </a:r>
          </a:p>
          <a:p>
            <a:r>
              <a:rPr lang="en-US" dirty="0"/>
              <a:t>Higher educated group of customer are happy to spend more on wines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931197-F3DA-E7C0-DE5D-BD028CD030B3}"/>
              </a:ext>
            </a:extLst>
          </p:cNvPr>
          <p:cNvSpPr txBox="1">
            <a:spLocks/>
          </p:cNvSpPr>
          <p:nvPr/>
        </p:nvSpPr>
        <p:spPr>
          <a:xfrm>
            <a:off x="1451578" y="3646097"/>
            <a:ext cx="9603275" cy="14973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/>
              <a:t>Next step</a:t>
            </a:r>
          </a:p>
          <a:p>
            <a:r>
              <a:rPr lang="en-US" sz="2900" dirty="0"/>
              <a:t>Developing a model to identify what type of marketing campaign create the most impact to the conversion rate of the sale of wines</a:t>
            </a:r>
          </a:p>
        </p:txBody>
      </p:sp>
    </p:spTree>
    <p:extLst>
      <p:ext uri="{BB962C8B-B14F-4D97-AF65-F5344CB8AC3E}">
        <p14:creationId xmlns:p14="http://schemas.microsoft.com/office/powerpoint/2010/main" val="39828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people holding wine glasses&#10;&#10;Description automatically generated with medium confidence">
            <a:extLst>
              <a:ext uri="{FF2B5EF4-FFF2-40B4-BE49-F238E27FC236}">
                <a16:creationId xmlns:a16="http://schemas.microsoft.com/office/drawing/2014/main" id="{E421125C-9CA5-060B-5174-4FBC38B8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71458" y="2015719"/>
            <a:ext cx="6049083" cy="40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0832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Australian wine industry 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094D717-2FDB-12AB-4796-3AF5BA2D5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393634"/>
              </p:ext>
            </p:extLst>
          </p:nvPr>
        </p:nvGraphicFramePr>
        <p:xfrm>
          <a:off x="1137146" y="2024319"/>
          <a:ext cx="5294278" cy="4037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A537D1B-DEF3-26B0-1DF5-2B6255BC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31" y="2023337"/>
            <a:ext cx="3161347" cy="1801968"/>
          </a:xfrm>
          <a:prstGeom prst="rect">
            <a:avLst/>
          </a:prstGeom>
        </p:spPr>
      </p:pic>
      <p:pic>
        <p:nvPicPr>
          <p:cNvPr id="12" name="Picture 11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354A7BE6-E30F-66EA-57EB-D2A37C2B6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8072" y="4416338"/>
            <a:ext cx="3139056" cy="1981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24B1F4-717B-F5E7-9DB7-8C12F2F1AEAA}"/>
              </a:ext>
            </a:extLst>
          </p:cNvPr>
          <p:cNvSpPr txBox="1"/>
          <p:nvPr/>
        </p:nvSpPr>
        <p:spPr>
          <a:xfrm>
            <a:off x="9614766" y="1792504"/>
            <a:ext cx="25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Big guy 70%</a:t>
            </a:r>
          </a:p>
        </p:txBody>
      </p:sp>
      <p:pic>
        <p:nvPicPr>
          <p:cNvPr id="18" name="Picture 17" descr="A close-up of a hand&#10;&#10;Description automatically generated with medium confidence">
            <a:extLst>
              <a:ext uri="{FF2B5EF4-FFF2-40B4-BE49-F238E27FC236}">
                <a16:creationId xmlns:a16="http://schemas.microsoft.com/office/drawing/2014/main" id="{66BCC225-45E4-278F-29BB-D16013FB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00568" y="2332170"/>
            <a:ext cx="1462433" cy="1096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D2395C-2B83-5E2A-233A-D5130D898B3B}"/>
              </a:ext>
            </a:extLst>
          </p:cNvPr>
          <p:cNvSpPr txBox="1"/>
          <p:nvPr/>
        </p:nvSpPr>
        <p:spPr>
          <a:xfrm>
            <a:off x="7205472" y="4761112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You 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162155-FB5B-B373-7E5C-28FD420956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05472" y="5084642"/>
            <a:ext cx="1303234" cy="9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Australian wine industry recap (continue)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DE4A628-1D8C-6FF3-370E-25EAE67758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95898"/>
              </p:ext>
            </p:extLst>
          </p:nvPr>
        </p:nvGraphicFramePr>
        <p:xfrm>
          <a:off x="145612" y="1841499"/>
          <a:ext cx="7547960" cy="4795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3251DED-F03E-1319-5AD3-F4E7B301ED3E}"/>
              </a:ext>
            </a:extLst>
          </p:cNvPr>
          <p:cNvSpPr txBox="1"/>
          <p:nvPr/>
        </p:nvSpPr>
        <p:spPr>
          <a:xfrm>
            <a:off x="7845242" y="4239390"/>
            <a:ext cx="3833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70% of global online alcohol sales are from mobile devices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B5C5C9-1AA7-7EF4-1880-F1E832502DEC}"/>
              </a:ext>
            </a:extLst>
          </p:cNvPr>
          <p:cNvSpPr txBox="1"/>
          <p:nvPr/>
        </p:nvSpPr>
        <p:spPr>
          <a:xfrm>
            <a:off x="7845243" y="5377620"/>
            <a:ext cx="397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E-commerce costs can range from $10k - $250k or more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99D69-C6D4-69D5-9B40-A2A8BE70F103}"/>
              </a:ext>
            </a:extLst>
          </p:cNvPr>
          <p:cNvSpPr txBox="1"/>
          <p:nvPr/>
        </p:nvSpPr>
        <p:spPr>
          <a:xfrm>
            <a:off x="7845242" y="2011053"/>
            <a:ext cx="3833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wanting to support local winemakers drives an increase in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96C91-105A-C396-3958-F1651F6C52FA}"/>
              </a:ext>
            </a:extLst>
          </p:cNvPr>
          <p:cNvSpPr txBox="1"/>
          <p:nvPr/>
        </p:nvSpPr>
        <p:spPr>
          <a:xfrm>
            <a:off x="7915803" y="3101986"/>
            <a:ext cx="3833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 of sales changed due to restricted options to buy in store</a:t>
            </a:r>
          </a:p>
        </p:txBody>
      </p:sp>
    </p:spTree>
    <p:extLst>
      <p:ext uri="{BB962C8B-B14F-4D97-AF65-F5344CB8AC3E}">
        <p14:creationId xmlns:p14="http://schemas.microsoft.com/office/powerpoint/2010/main" val="184270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Business question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004E19-BDCD-DB36-00FA-96228BFAEBC5}"/>
              </a:ext>
            </a:extLst>
          </p:cNvPr>
          <p:cNvSpPr txBox="1"/>
          <p:nvPr/>
        </p:nvSpPr>
        <p:spPr>
          <a:xfrm>
            <a:off x="1141413" y="2327509"/>
            <a:ext cx="10102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9300"/>
                </a:solidFill>
              </a:rPr>
              <a:t>How can we convert more sales online?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4C32750-27B7-A88B-237C-AA927EE2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93202" y="3429000"/>
            <a:ext cx="5365931" cy="301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8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470487" y="2061940"/>
            <a:ext cx="7528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Number of web visit per month &amp; Number of web purchase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B045D1-B412-BAF6-2636-D1AC60C5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20" y="2696293"/>
            <a:ext cx="7776000" cy="38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7B19D-7B72-A921-A414-480DF155689C}"/>
              </a:ext>
            </a:extLst>
          </p:cNvPr>
          <p:cNvSpPr txBox="1"/>
          <p:nvPr/>
        </p:nvSpPr>
        <p:spPr>
          <a:xfrm>
            <a:off x="8718331" y="2769864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76% Conversion rate</a:t>
            </a:r>
          </a:p>
        </p:txBody>
      </p:sp>
    </p:spTree>
    <p:extLst>
      <p:ext uri="{BB962C8B-B14F-4D97-AF65-F5344CB8AC3E}">
        <p14:creationId xmlns:p14="http://schemas.microsoft.com/office/powerpoint/2010/main" val="986022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2620544" y="1846344"/>
            <a:ext cx="6947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Web purchase, Web visit, and amount spend on wines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B223D2-9278-A411-CD80-1D6B23D0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8" y="2399619"/>
            <a:ext cx="5013435" cy="3818786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7A1AE85-D96F-F19C-EDB7-619F968B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61" y="2356973"/>
            <a:ext cx="5013435" cy="38614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1F034F-88AB-7032-FDF8-0D5B0205E6B3}"/>
              </a:ext>
            </a:extLst>
          </p:cNvPr>
          <p:cNvSpPr txBox="1"/>
          <p:nvPr/>
        </p:nvSpPr>
        <p:spPr>
          <a:xfrm>
            <a:off x="1861438" y="6337674"/>
            <a:ext cx="863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Average of $74 per web purchase with average of 5 visits per month</a:t>
            </a:r>
          </a:p>
        </p:txBody>
      </p:sp>
    </p:spTree>
    <p:extLst>
      <p:ext uri="{BB962C8B-B14F-4D97-AF65-F5344CB8AC3E}">
        <p14:creationId xmlns:p14="http://schemas.microsoft.com/office/powerpoint/2010/main" val="49940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FD83777-E5E9-A210-9B06-D2A6F338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67" y="2462050"/>
            <a:ext cx="3645923" cy="364592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F88919-BCD2-37F5-3010-9E65E770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5" y="2462050"/>
            <a:ext cx="7210097" cy="3605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AFB42-990E-6256-42A6-876D1EC13246}"/>
              </a:ext>
            </a:extLst>
          </p:cNvPr>
          <p:cNvSpPr txBox="1"/>
          <p:nvPr/>
        </p:nvSpPr>
        <p:spPr>
          <a:xfrm>
            <a:off x="435968" y="1888221"/>
            <a:ext cx="6397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Response to campaign &amp; amount spend on wines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1974F-9359-DEC3-F4E7-D22272E4AE5A}"/>
              </a:ext>
            </a:extLst>
          </p:cNvPr>
          <p:cNvSpPr txBox="1"/>
          <p:nvPr/>
        </p:nvSpPr>
        <p:spPr>
          <a:xfrm>
            <a:off x="8557080" y="1888221"/>
            <a:ext cx="3066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Wines &amp; Deal purchase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5F738-6D83-96AD-3251-4167B2B9E912}"/>
              </a:ext>
            </a:extLst>
          </p:cNvPr>
          <p:cNvSpPr txBox="1"/>
          <p:nvPr/>
        </p:nvSpPr>
        <p:spPr>
          <a:xfrm>
            <a:off x="767899" y="6300950"/>
            <a:ext cx="1051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Customer who has no response to campaign has potential to spend more on wines</a:t>
            </a:r>
          </a:p>
        </p:txBody>
      </p:sp>
    </p:spTree>
    <p:extLst>
      <p:ext uri="{BB962C8B-B14F-4D97-AF65-F5344CB8AC3E}">
        <p14:creationId xmlns:p14="http://schemas.microsoft.com/office/powerpoint/2010/main" val="273603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Income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6904E1D-FCC4-7114-8A82-0442D27A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0" y="2640008"/>
            <a:ext cx="4988711" cy="332580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C86C984-8ED3-07AF-7B17-4DB14C5F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73" y="2640007"/>
            <a:ext cx="4988712" cy="3325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1899979" y="6297607"/>
            <a:ext cx="848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Majority of customer in Response group earn less than No response</a:t>
            </a:r>
          </a:p>
        </p:txBody>
      </p:sp>
    </p:spTree>
    <p:extLst>
      <p:ext uri="{BB962C8B-B14F-4D97-AF65-F5344CB8AC3E}">
        <p14:creationId xmlns:p14="http://schemas.microsoft.com/office/powerpoint/2010/main" val="102179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Amount spend on wines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2245234" y="6378747"/>
            <a:ext cx="6925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Customer in No response group spends more on wines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5A985-E53F-9EC2-2A55-D73DA174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38" y="2435581"/>
            <a:ext cx="4827533" cy="3862026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57BA983-B490-7D13-E6F1-7988D0AD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6" y="2443104"/>
            <a:ext cx="4827533" cy="38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2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{6C6CDE28-6B8B-0E4C-A041-2117DDD0D380}tf10001063</Template>
  <TotalTime>3500</TotalTime>
  <Words>447</Words>
  <Application>Microsoft Macintosh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Mesh</vt:lpstr>
      <vt:lpstr>Who wants a glass of wine ?</vt:lpstr>
      <vt:lpstr>Australian wine industry Recap</vt:lpstr>
      <vt:lpstr>Australian wine industry recap (continue)</vt:lpstr>
      <vt:lpstr>Business question</vt:lpstr>
      <vt:lpstr>Online activity overview</vt:lpstr>
      <vt:lpstr>Online activity overview</vt:lpstr>
      <vt:lpstr>Online activity overview</vt:lpstr>
      <vt:lpstr>Response vs no response: Income</vt:lpstr>
      <vt:lpstr>Response vs no response: Amount spend on wines</vt:lpstr>
      <vt:lpstr>Response vs no response: Web purchase</vt:lpstr>
      <vt:lpstr>Dataset overview for modelling  </vt:lpstr>
      <vt:lpstr>Model results: Logistic Regression</vt:lpstr>
      <vt:lpstr>Model results: Support vector machine</vt:lpstr>
      <vt:lpstr>Model results: gaussian naïve bayes</vt:lpstr>
      <vt:lpstr>Model results: random forest</vt:lpstr>
      <vt:lpstr>Model results: Summary</vt:lpstr>
      <vt:lpstr>Summary &amp; What’s next?</vt:lpstr>
      <vt:lpstr>Question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Would you like a glass of wine?</dc:title>
  <dc:creator>Jes Colbourne</dc:creator>
  <cp:lastModifiedBy>jescolbourne@gmail.com</cp:lastModifiedBy>
  <cp:revision>80</cp:revision>
  <dcterms:created xsi:type="dcterms:W3CDTF">2022-07-12T03:13:02Z</dcterms:created>
  <dcterms:modified xsi:type="dcterms:W3CDTF">2022-08-29T14:36:59Z</dcterms:modified>
</cp:coreProperties>
</file>